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332" r:id="rId4"/>
    <p:sldId id="258" r:id="rId5"/>
    <p:sldId id="257" r:id="rId6"/>
    <p:sldId id="259" r:id="rId7"/>
    <p:sldId id="261" r:id="rId8"/>
    <p:sldId id="328" r:id="rId9"/>
    <p:sldId id="329" r:id="rId10"/>
    <p:sldId id="331" r:id="rId11"/>
    <p:sldId id="330" r:id="rId12"/>
    <p:sldId id="3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/>
    <p:restoredTop sz="83878"/>
  </p:normalViewPr>
  <p:slideViewPr>
    <p:cSldViewPr snapToGrid="0" snapToObjects="1">
      <p:cViewPr varScale="1">
        <p:scale>
          <a:sx n="102" d="100"/>
          <a:sy n="102" d="100"/>
        </p:scale>
        <p:origin x="17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/maps/ZafraZzEX8NqiCha7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3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0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2023-09-14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2023-09-14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2023-09-14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2023-09-14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.org/2023/08/wot-wg-2023-draft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03/12/22-pp-faq.html#non-participants" TargetMode="External"/><Relationship Id="rId2" Type="http://schemas.openxmlformats.org/officeDocument/2006/relationships/hyperlink" Target="https://www.w3.org/Consortium/Patent-Policy-2020091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Consortium/cepc/" TargetMode="External"/><Relationship Id="rId4" Type="http://schemas.openxmlformats.org/officeDocument/2006/relationships/hyperlink" Target="https://www.w3.org/2022/09/TPAC/health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tree/main/PRESENTATIONS/2023-09-tpac" TargetMode="External"/><Relationship Id="rId2" Type="http://schemas.openxmlformats.org/officeDocument/2006/relationships/hyperlink" Target="https://irc.w3.org/?channels=wo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rraldelagua.es/?lang=en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oo.gl/maps/ZafraZzEX8NqiCha7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https://www.w3.org/WoT/documentation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/>
              <a:t>WoT</a:t>
            </a:r>
            <a:r>
              <a:rPr lang="en-US" noProof="0" dirty="0"/>
              <a:t> WG/IG</a:t>
            </a:r>
            <a:br>
              <a:rPr lang="en-US" noProof="0" dirty="0"/>
            </a:br>
            <a:r>
              <a:rPr lang="en-US" noProof="0" dirty="0"/>
              <a:t>TPAC – 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Sebastian </a:t>
            </a:r>
            <a:r>
              <a:rPr lang="en-US" noProof="0" dirty="0" err="1"/>
              <a:t>Kaebisch</a:t>
            </a:r>
            <a:endParaRPr lang="en-US" noProof="0" dirty="0"/>
          </a:p>
          <a:p>
            <a:r>
              <a:rPr lang="en-US" noProof="0" dirty="0"/>
              <a:t>14 September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A9963-61AD-6DB4-971D-C998F23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“</a:t>
            </a:r>
            <a:r>
              <a:rPr lang="en-US" noProof="0" dirty="0" err="1"/>
              <a:t>WoT</a:t>
            </a:r>
            <a:r>
              <a:rPr lang="en-US" noProof="0" dirty="0"/>
              <a:t> 2.0” Starting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0B3E4-8292-B567-351F-5ECD4CF91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428"/>
            <a:ext cx="5181600" cy="4991631"/>
          </a:xfrm>
        </p:spPr>
        <p:txBody>
          <a:bodyPr>
            <a:normAutofit/>
          </a:bodyPr>
          <a:lstStyle/>
          <a:p>
            <a:r>
              <a:rPr lang="en-US" sz="2400" noProof="0" dirty="0" err="1"/>
              <a:t>WoT</a:t>
            </a:r>
            <a:r>
              <a:rPr lang="en-US" sz="2400" noProof="0" dirty="0"/>
              <a:t> charter next passed AC voting</a:t>
            </a:r>
          </a:p>
          <a:p>
            <a:endParaRPr lang="en-US" sz="2400" noProof="0" dirty="0"/>
          </a:p>
          <a:p>
            <a:r>
              <a:rPr lang="en-US" sz="2400" noProof="0" dirty="0"/>
              <a:t>Work on the new Charter begins in October</a:t>
            </a:r>
            <a:br>
              <a:rPr lang="en-US" sz="2400" noProof="0" dirty="0"/>
            </a:br>
            <a:endParaRPr lang="en-US" sz="2400" noProof="0" dirty="0"/>
          </a:p>
          <a:p>
            <a:r>
              <a:rPr lang="en-US" sz="2400" b="1" noProof="0" dirty="0">
                <a:sym typeface="Wingdings" pitchFamily="2" charset="2"/>
              </a:rPr>
              <a:t> </a:t>
            </a:r>
            <a:r>
              <a:rPr lang="en-US" sz="2400" b="1" noProof="0" dirty="0"/>
              <a:t>a good time to join the WG and become part of the </a:t>
            </a:r>
            <a:r>
              <a:rPr lang="en-US" sz="2400" b="1" noProof="0" dirty="0" err="1"/>
              <a:t>WoT</a:t>
            </a:r>
            <a:r>
              <a:rPr lang="en-US" sz="2400" b="1" noProof="0" dirty="0"/>
              <a:t> family</a:t>
            </a:r>
          </a:p>
          <a:p>
            <a:endParaRPr lang="en-US" sz="2400" noProof="0" dirty="0"/>
          </a:p>
          <a:p>
            <a:r>
              <a:rPr lang="en-US" sz="2400" noProof="0" dirty="0"/>
              <a:t>More details: </a:t>
            </a:r>
            <a:r>
              <a:rPr lang="en-US" sz="2400" noProof="0" dirty="0">
                <a:hlinkClick r:id="rId2"/>
              </a:rPr>
              <a:t>https://www.w3.org/2023/08/wot-wg-2023-draft.html</a:t>
            </a:r>
            <a:endParaRPr lang="en-US" sz="2400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1A215C-6BC8-E4DC-9994-161ED0A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C0164-B90D-5D7F-F266-ADD310C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C27EAA-2EF2-0CF7-245A-0CE2CDDE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06C7-18DE-5DD2-47C6-530B3E01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7" y="2143352"/>
            <a:ext cx="5226424" cy="3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458B0-6A7A-86C7-D5CD-2B22B33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Overview: TPAC Meetings (Joint, Breakouts, </a:t>
            </a:r>
            <a:r>
              <a:rPr lang="en-US" noProof="0" dirty="0" err="1"/>
              <a:t>etc</a:t>
            </a:r>
            <a:r>
              <a:rPr lang="en-US" noProof="0" dirty="0"/>
              <a:t>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70F729-7A3C-E5B3-CC71-3162B74D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3BEDCA-4E8B-3E0C-82C1-30DAF6AA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ED757F-C875-C4A1-F81B-872BE6E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A5427E-62E8-A493-2D53-D7D0FA810555}"/>
              </a:ext>
            </a:extLst>
          </p:cNvPr>
          <p:cNvSpPr txBox="1"/>
          <p:nvPr/>
        </p:nvSpPr>
        <p:spPr>
          <a:xfrm>
            <a:off x="702197" y="1892983"/>
            <a:ext cx="10787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Monday: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Agents on the Web (</a:t>
            </a:r>
            <a:r>
              <a:rPr lang="en-US" dirty="0" err="1"/>
              <a:t>WebAgents</a:t>
            </a:r>
            <a:r>
              <a:rPr lang="en-US" dirty="0"/>
              <a:t>) CG &amp; Web of Things CG/WG joint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for Linking data WG, Web Of Thing WG, RDF Dataset Canonicalization and Hash Working Group Joint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Wednesday (Breakout Sessions):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of Things Scenarios at Home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Web-based Digital Twins for Smart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„You say Schemata, I say Schemas“</a:t>
            </a:r>
          </a:p>
          <a:p>
            <a:endParaRPr lang="en-US" dirty="0"/>
          </a:p>
          <a:p>
            <a:r>
              <a:rPr lang="en-US" b="1" dirty="0" err="1"/>
              <a:t>Thursday&amp;Friday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of Things CG</a:t>
            </a:r>
          </a:p>
        </p:txBody>
      </p:sp>
    </p:spTree>
    <p:extLst>
      <p:ext uri="{BB962C8B-B14F-4D97-AF65-F5344CB8AC3E}">
        <p14:creationId xmlns:p14="http://schemas.microsoft.com/office/powerpoint/2010/main" val="1167148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WG/IG Co-Chairs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564E-C20F-9C86-4FCC-002C81EE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Welcome &amp; Hello from Sevilla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F0A-FAEB-50D8-560D-18E4AFE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5E8D3-1045-52C6-5495-BBBE277B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50431A8-61CD-EF65-5368-C30BEF96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3C18A-235E-2BB0-3799-424607BF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94" y="1593823"/>
            <a:ext cx="585854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8A0F3-071D-FFC4-EEDE-CE1D786D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Respect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52FCF-51F4-FBB4-5655-B343CA47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W3C Patent Policy </a:t>
            </a:r>
          </a:p>
          <a:p>
            <a:pPr lvl="1"/>
            <a:r>
              <a:rPr lang="en-US" dirty="0">
                <a:hlinkClick r:id="rId2"/>
              </a:rPr>
              <a:t>https://www.w3.org/Consortium/Patent-Policy-20200915/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https://www.w3.org/2003/12/22-pp-faq.html#non-participants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TPAC23 Health Rules: </a:t>
            </a:r>
            <a:r>
              <a:rPr lang="en-US" dirty="0">
                <a:hlinkClick r:id="rId4"/>
              </a:rPr>
              <a:t>https://www.w3.org/2022/09/TPAC/health.html</a:t>
            </a:r>
            <a:endParaRPr lang="en-US" dirty="0"/>
          </a:p>
          <a:p>
            <a:endParaRPr lang="en-US" dirty="0"/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y Lato"/>
              </a:rPr>
              <a:t>Code of Ethics and Professional Conduct: </a:t>
            </a:r>
            <a:r>
              <a:rPr lang="en-CA" b="0" i="0" dirty="0">
                <a:solidFill>
                  <a:srgbClr val="000000"/>
                </a:solidFill>
                <a:effectLst/>
                <a:latin typeface="My Lato"/>
                <a:hlinkClick r:id="rId5"/>
              </a:rPr>
              <a:t>https://www.w3.org/Consortium/cepc/</a:t>
            </a: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pPr marL="0" indent="0">
              <a:buNone/>
            </a:pPr>
            <a:endParaRPr lang="en-CA" dirty="0">
              <a:solidFill>
                <a:srgbClr val="000000"/>
              </a:solidFill>
              <a:latin typeface="My Lato"/>
            </a:endParaRPr>
          </a:p>
          <a:p>
            <a:r>
              <a:rPr lang="en-US" dirty="0" err="1"/>
              <a:t>Accessibilty</a:t>
            </a:r>
            <a:r>
              <a:rPr lang="en-US" dirty="0"/>
              <a:t> and Internationalization</a:t>
            </a:r>
          </a:p>
          <a:p>
            <a:endParaRPr lang="en-US" dirty="0">
              <a:solidFill>
                <a:srgbClr val="000000"/>
              </a:solidFill>
              <a:latin typeface="My Lato"/>
            </a:endParaRPr>
          </a:p>
          <a:p>
            <a:r>
              <a:rPr lang="en-CA" dirty="0">
                <a:solidFill>
                  <a:srgbClr val="000000"/>
                </a:solidFill>
                <a:latin typeface="My Lato"/>
              </a:rPr>
              <a:t>Respect the queue</a:t>
            </a: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endParaRPr lang="en-CA" dirty="0">
              <a:solidFill>
                <a:srgbClr val="000000"/>
              </a:solidFill>
              <a:latin typeface="My Lato"/>
            </a:endParaRPr>
          </a:p>
          <a:p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pPr marL="0" indent="0" algn="l">
              <a:buNone/>
            </a:pPr>
            <a:endParaRPr lang="en-CA" dirty="0">
              <a:solidFill>
                <a:srgbClr val="000000"/>
              </a:solidFill>
              <a:latin typeface="My Lato"/>
            </a:endParaRPr>
          </a:p>
          <a:p>
            <a:pPr marL="0" indent="0" algn="l">
              <a:buNone/>
            </a:pP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8FE2ED-A9BE-DF93-96E8-4D82036A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92A68D-94DB-A402-F1C9-758EB065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E547E8-9523-B159-F9E1-2D1BFF73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6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IRC &amp; </a:t>
            </a:r>
            <a:r>
              <a:rPr lang="en-US" noProof="0" dirty="0" err="1"/>
              <a:t>WoT</a:t>
            </a:r>
            <a:r>
              <a:rPr lang="en-US" noProof="0" dirty="0"/>
              <a:t> TPAC Resources &amp;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IRC</a:t>
            </a:r>
          </a:p>
          <a:p>
            <a:pPr lvl="1"/>
            <a:r>
              <a:rPr lang="en-US" noProof="0" dirty="0"/>
              <a:t>please join #wot</a:t>
            </a:r>
          </a:p>
          <a:p>
            <a:pPr lvl="1"/>
            <a:r>
              <a:rPr lang="en-US" noProof="0" dirty="0">
                <a:hlinkClick r:id="rId2"/>
              </a:rPr>
              <a:t>https://irc.w3.org/?channels=wot</a:t>
            </a:r>
            <a:endParaRPr lang="en-US" noProof="0" dirty="0"/>
          </a:p>
          <a:p>
            <a:pPr lvl="1"/>
            <a:r>
              <a:rPr lang="en-US" dirty="0"/>
              <a:t>Minutes:</a:t>
            </a:r>
          </a:p>
          <a:p>
            <a:pPr lvl="2"/>
            <a:r>
              <a:rPr lang="en-US" dirty="0"/>
              <a:t>Cristiano 1st hour, Daniel 2nd hour, </a:t>
            </a:r>
            <a:r>
              <a:rPr lang="en-US" dirty="0" err="1"/>
              <a:t>Mahda</a:t>
            </a:r>
            <a:r>
              <a:rPr lang="en-US" dirty="0"/>
              <a:t> 3rd hour, </a:t>
            </a:r>
            <a:r>
              <a:rPr lang="en-US" dirty="0" err="1"/>
              <a:t>Kaz</a:t>
            </a:r>
            <a:r>
              <a:rPr lang="en-US" dirty="0"/>
              <a:t> 4th hour</a:t>
            </a:r>
          </a:p>
          <a:p>
            <a:pPr marL="457200" lvl="1" indent="0">
              <a:buNone/>
            </a:pPr>
            <a:endParaRPr lang="en-US" noProof="0" dirty="0"/>
          </a:p>
          <a:p>
            <a:r>
              <a:rPr lang="en-US" noProof="0" dirty="0"/>
              <a:t>Detailed agenda Presentations</a:t>
            </a:r>
          </a:p>
          <a:p>
            <a:pPr lvl="1"/>
            <a:r>
              <a:rPr lang="en-US" noProof="0" dirty="0">
                <a:hlinkClick r:id="rId3"/>
              </a:rPr>
              <a:t>https://github.com/w3c/wot/tree/main/PRESENTATIONS/2023-09-tpac</a:t>
            </a:r>
            <a:endParaRPr lang="en-US" noProof="0" dirty="0"/>
          </a:p>
          <a:p>
            <a:pPr lvl="1"/>
            <a:r>
              <a:rPr lang="en-US" noProof="0" dirty="0"/>
              <a:t>Please upload prior to your session</a:t>
            </a:r>
          </a:p>
          <a:p>
            <a:pPr lvl="1"/>
            <a:r>
              <a:rPr lang="en-US" noProof="0" dirty="0"/>
              <a:t>Please (also) export and upload a PDF version (PDF-only ok)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98"/>
            <a:ext cx="5169061" cy="487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Thursday (Sep 14) 14:30-18:30</a:t>
            </a:r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 err="1"/>
              <a:t>WoT</a:t>
            </a:r>
            <a:r>
              <a:rPr lang="en-US" sz="2400" noProof="0" dirty="0"/>
              <a:t> Overview &amp; TPAC news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Use Case and Requirements Process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Thing Description and Bindings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Accessibility  - Joint Meeting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F0BE7-91AF-6646-9347-A1CD0C66A8B2}"/>
              </a:ext>
            </a:extLst>
          </p:cNvPr>
          <p:cNvSpPr txBox="1">
            <a:spLocks/>
          </p:cNvSpPr>
          <p:nvPr/>
        </p:nvSpPr>
        <p:spPr>
          <a:xfrm>
            <a:off x="6184741" y="1298221"/>
            <a:ext cx="5438171" cy="5194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Friday (Sep 15) 14:30-18:30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Outreach (e.g., SDO collaboration)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Security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WoT</a:t>
            </a:r>
            <a:r>
              <a:rPr lang="en-US" sz="2400" dirty="0"/>
              <a:t> Profiles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WoT</a:t>
            </a:r>
            <a:r>
              <a:rPr lang="en-US" sz="2400" dirty="0"/>
              <a:t>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New/Commercial Use Cases and Requirements - Joint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including visitors: PBG, MEIG, Second Screen, Devices and Sensors, </a:t>
            </a:r>
            <a:r>
              <a:rPr lang="en-US" dirty="0" err="1"/>
              <a:t>WoT</a:t>
            </a:r>
            <a:r>
              <a:rPr lang="en-US" dirty="0"/>
              <a:t> CG, </a:t>
            </a:r>
            <a:r>
              <a:rPr lang="en-US" dirty="0" err="1"/>
              <a:t>WoT</a:t>
            </a:r>
            <a:r>
              <a:rPr lang="en-US" dirty="0"/>
              <a:t>-JP CG,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Wrap 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C1B2-45F8-2948-A27E-D1F00EF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Thursday Sept 12 (4h) </a:t>
            </a:r>
            <a:br>
              <a:rPr lang="en-US" noProof="0" dirty="0"/>
            </a:br>
            <a:r>
              <a:rPr lang="en-US" noProof="0" dirty="0"/>
              <a:t>TPAC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F69C-6A82-BF44-BD7D-518DFA44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2454618"/>
            <a:ext cx="11358525" cy="390173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14:30-14:45 (15m) </a:t>
            </a:r>
            <a:r>
              <a:rPr lang="en-US" b="1" noProof="0" dirty="0"/>
              <a:t>Opening, Introductions, Joint Session/Breakout reports</a:t>
            </a:r>
            <a:r>
              <a:rPr lang="en-US" noProof="0" dirty="0"/>
              <a:t> (Sebastian)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14:45-15:30 (30m) </a:t>
            </a:r>
            <a:r>
              <a:rPr lang="en-US" b="1" noProof="0" dirty="0"/>
              <a:t>Use Case and Requirements Process </a:t>
            </a:r>
            <a:r>
              <a:rPr lang="en-US" noProof="0" dirty="0"/>
              <a:t>(McCool)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15:30-16:45 (1h15) </a:t>
            </a:r>
            <a:r>
              <a:rPr lang="en-US" b="1" noProof="0" dirty="0"/>
              <a:t>TD and Bindings</a:t>
            </a:r>
            <a:r>
              <a:rPr lang="en-US" noProof="0" dirty="0"/>
              <a:t> (Sebastian, </a:t>
            </a:r>
            <a:r>
              <a:rPr lang="en-US" noProof="0" dirty="0" err="1"/>
              <a:t>Ege</a:t>
            </a:r>
            <a:r>
              <a:rPr lang="en-US" noProof="0" dirty="0"/>
              <a:t>, </a:t>
            </a:r>
            <a:r>
              <a:rPr lang="en-US" noProof="0" dirty="0" err="1"/>
              <a:t>Koster</a:t>
            </a:r>
            <a:r>
              <a:rPr lang="en-US" noProof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16:45-17:00 (15m) </a:t>
            </a:r>
            <a:r>
              <a:rPr lang="en-US" b="1" noProof="0" dirty="0"/>
              <a:t>Break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17:00-17:25 (25m) </a:t>
            </a:r>
            <a:r>
              <a:rPr lang="en-US" b="1" noProof="0" dirty="0"/>
              <a:t>Discovery</a:t>
            </a:r>
            <a:r>
              <a:rPr lang="en-US" noProof="0" dirty="0"/>
              <a:t> (McCool)</a:t>
            </a:r>
          </a:p>
          <a:p>
            <a:r>
              <a:rPr lang="en-US" noProof="0" dirty="0"/>
              <a:t>17:25-17:30 (5min) </a:t>
            </a:r>
            <a:r>
              <a:rPr lang="en-US" noProof="0" dirty="0">
                <a:highlight>
                  <a:srgbClr val="FFFF00"/>
                </a:highlight>
                <a:sym typeface="Wingdings" pitchFamily="2" charset="2"/>
              </a:rPr>
              <a:t>Move to room Utrera (1</a:t>
            </a:r>
            <a:r>
              <a:rPr lang="en-US" baseline="30000" noProof="0" dirty="0">
                <a:highlight>
                  <a:srgbClr val="FFFF00"/>
                </a:highlight>
                <a:sym typeface="Wingdings" pitchFamily="2" charset="2"/>
              </a:rPr>
              <a:t>st</a:t>
            </a:r>
            <a:r>
              <a:rPr lang="en-US" noProof="0" dirty="0">
                <a:highlight>
                  <a:srgbClr val="FFFF00"/>
                </a:highlight>
                <a:sym typeface="Wingdings" pitchFamily="2" charset="2"/>
              </a:rPr>
              <a:t> floor)</a:t>
            </a:r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17:30-18:30 (1h) </a:t>
            </a:r>
            <a:r>
              <a:rPr lang="en-US" b="1" noProof="0" dirty="0"/>
              <a:t>Accessibility</a:t>
            </a:r>
            <a:r>
              <a:rPr lang="en-US" noProof="0" dirty="0"/>
              <a:t> (McCool) – Joint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After the meeting: </a:t>
            </a:r>
            <a:r>
              <a:rPr lang="en-US" b="1" noProof="0" dirty="0"/>
              <a:t>Group Photo at terrace</a:t>
            </a:r>
            <a:br>
              <a:rPr lang="en-US" noProof="0" dirty="0">
                <a:solidFill>
                  <a:srgbClr val="252525"/>
                </a:solidFill>
                <a:latin typeface="Arial" panose="020B0604020202020204" pitchFamily="34" charset="0"/>
              </a:rPr>
            </a:br>
            <a:endParaRPr lang="en-US" noProof="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i="0" noProof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08F9-3889-484E-ABFE-0CCE8E0D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B4AA3-6A90-5E44-813A-B5C75746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EF2E26-2E74-6A4E-A6A6-F98317EB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pic>
        <p:nvPicPr>
          <p:cNvPr id="8" name="Grafik 7" descr="Kamera Silhouette">
            <a:extLst>
              <a:ext uri="{FF2B5EF4-FFF2-40B4-BE49-F238E27FC236}">
                <a16:creationId xmlns:a16="http://schemas.microsoft.com/office/drawing/2014/main" id="{08CDF3CE-83D1-3614-430B-7EC67AE1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1443" y="5417193"/>
            <a:ext cx="939157" cy="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B7CF7-1927-36A8-8120-143AB44A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WoT</a:t>
            </a:r>
            <a:r>
              <a:rPr lang="en-US" noProof="0" dirty="0"/>
              <a:t> Dinner Tonight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75342-45DC-6816-6134-E9C97535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10053577" cy="4878741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Meeting point: </a:t>
            </a:r>
          </a:p>
          <a:p>
            <a:pPr lvl="1"/>
            <a:r>
              <a:rPr lang="en-US" b="0" i="0" u="none" strike="noStrike" noProof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Melia Seville </a:t>
            </a:r>
            <a:r>
              <a:rPr lang="en-US" noProof="0" dirty="0"/>
              <a:t>at </a:t>
            </a:r>
            <a:r>
              <a:rPr lang="en-US" noProof="0" dirty="0">
                <a:solidFill>
                  <a:srgbClr val="212121"/>
                </a:solidFill>
                <a:latin typeface="Calibri" panose="020F0502020204030204" pitchFamily="34" charset="0"/>
              </a:rPr>
              <a:t>7</a:t>
            </a:r>
            <a:r>
              <a:rPr lang="en-US" b="0" i="0" u="none" strike="noStrike" noProof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:30pm</a:t>
            </a:r>
          </a:p>
          <a:p>
            <a:pPr lvl="1"/>
            <a:r>
              <a:rPr lang="en-US" noProof="0" dirty="0">
                <a:solidFill>
                  <a:srgbClr val="212121"/>
                </a:solidFill>
                <a:latin typeface="Calibri" panose="020F0502020204030204" pitchFamily="34" charset="0"/>
              </a:rPr>
              <a:t>Restaurant: 8pm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Restaurant: Corral del Agua 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http://corraldelagua.es/?lang=en</a:t>
            </a:r>
            <a:br>
              <a:rPr lang="en-US" noProof="0" dirty="0"/>
            </a:br>
            <a:r>
              <a:rPr lang="en-US" noProof="0" dirty="0">
                <a:hlinkClick r:id="rId4"/>
              </a:rPr>
              <a:t>https://goo.gl/maps/ZafraZzEX8NqiCha7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E2956C-0A7B-A799-7A8E-E5F89586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5287BF-730F-FB81-77D5-CC5042C4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6702F0-54ED-4DFB-4C33-70336090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pic>
        <p:nvPicPr>
          <p:cNvPr id="8" name="Grafik 7" descr="Restaurant mit einfarbiger Füllung">
            <a:extLst>
              <a:ext uri="{FF2B5EF4-FFF2-40B4-BE49-F238E27FC236}">
                <a16:creationId xmlns:a16="http://schemas.microsoft.com/office/drawing/2014/main" id="{7A420EC4-6895-7EE9-A70C-10968C25F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5198" y="1831013"/>
            <a:ext cx="1906579" cy="19065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635316-400F-B32B-8DAC-C56046C33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0" b="5746"/>
          <a:stretch/>
        </p:blipFill>
        <p:spPr>
          <a:xfrm>
            <a:off x="8254444" y="4234306"/>
            <a:ext cx="3099356" cy="19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</a:t>
            </a:r>
            <a:r>
              <a:rPr lang="en-US" noProof="0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 in a Nutshell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413967" y="1053973"/>
            <a:ext cx="11238088" cy="182024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IoT Challenges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: 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heterogenous device landscape (sensors, actuators, communication protocols, data models, security constraints, …)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Time &amp; cost-intensive IoT onboarding and application development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endParaRPr lang="en-US" altLang="ja-JP" sz="2800" dirty="0"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 err="1">
                <a:ea typeface="Intel Clear" panose="020B0604020203020204" pitchFamily="34" charset="0"/>
                <a:cs typeface="Intel Clear" panose="020B0604020203020204" pitchFamily="34" charset="0"/>
              </a:rPr>
              <a:t>WoT</a:t>
            </a: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 WG goal: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 Adapting web paradigm to IoT and provide building blocks such as Thing Description (TD), API, Discovery, etc.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413967" y="3066415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415335" y="3097964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687028" y="4609209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8E4F08-03B5-7636-3DDB-093266D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7" name="Foliennummernplatzhalter 4">
            <a:extLst>
              <a:ext uri="{FF2B5EF4-FFF2-40B4-BE49-F238E27FC236}">
                <a16:creationId xmlns:a16="http://schemas.microsoft.com/office/drawing/2014/main" id="{82EACB3C-542F-46FF-8301-9F621CA7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78" name="Datumsplatzhalter 5">
            <a:extLst>
              <a:ext uri="{FF2B5EF4-FFF2-40B4-BE49-F238E27FC236}">
                <a16:creationId xmlns:a16="http://schemas.microsoft.com/office/drawing/2014/main" id="{76D5AA99-D9F6-FC7B-D6AC-4F39A5D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958F1CC-DCD4-412C-F60F-02259786D9D0}"/>
              </a:ext>
            </a:extLst>
          </p:cNvPr>
          <p:cNvSpPr txBox="1"/>
          <p:nvPr/>
        </p:nvSpPr>
        <p:spPr>
          <a:xfrm>
            <a:off x="7620597" y="6211822"/>
            <a:ext cx="73509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More details, please visit 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https://www.w3.org/WoT/documentation/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5CFB-2D82-D59E-ED58-6CEEF449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WoT</a:t>
            </a:r>
            <a:r>
              <a:rPr lang="en-US" noProof="0" dirty="0"/>
              <a:t> New 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6237-168A-B824-5C10-731ED7917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6222358" cy="49916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noProof="0" dirty="0"/>
              <a:t>REC Track: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Architecture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Thing Description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Discovery </a:t>
            </a:r>
            <a:br>
              <a:rPr lang="en-US" noProof="0" dirty="0"/>
            </a:br>
            <a:endParaRPr lang="en-US" noProof="0" dirty="0"/>
          </a:p>
          <a:p>
            <a:pPr>
              <a:buFont typeface="Wingdings" pitchFamily="2" charset="2"/>
              <a:buChar char="à"/>
            </a:pPr>
            <a:r>
              <a:rPr lang="en-US" noProof="0" dirty="0"/>
              <a:t> Passed AC PR voting </a:t>
            </a:r>
          </a:p>
          <a:p>
            <a:pPr>
              <a:buFont typeface="Wingdings" pitchFamily="2" charset="2"/>
              <a:buChar char="à"/>
            </a:pPr>
            <a:r>
              <a:rPr lang="en-US" noProof="0" dirty="0">
                <a:sym typeface="Wingdings" pitchFamily="2" charset="2"/>
              </a:rPr>
              <a:t> Releasing RECs end of September</a:t>
            </a: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noProof="0" dirty="0">
                <a:sym typeface="Wingdings" pitchFamily="2" charset="2"/>
              </a:rPr>
              <a:t>Note Track: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Scripting API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Binding Template</a:t>
            </a: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noProof="0" dirty="0">
                <a:sym typeface="Wingdings" pitchFamily="2" charset="2"/>
              </a:rPr>
              <a:t> Publishing soon</a:t>
            </a:r>
          </a:p>
          <a:p>
            <a:pPr>
              <a:buFont typeface="Wingdings" pitchFamily="2" charset="2"/>
              <a:buChar char="à"/>
            </a:pPr>
            <a:endParaRPr lang="en-US" noProof="0" dirty="0">
              <a:sym typeface="Wingdings" pitchFamily="2" charset="2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508E1-F577-C6EC-EB6C-E66E3EC8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FFAB-17E5-B36A-4482-05C2277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D80AC-1499-327E-63C8-2314B68C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DF5B7C-6CAD-C65A-1EBA-2A1501FB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10" y="1125044"/>
            <a:ext cx="3678662" cy="248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F9C4C8-7E53-3CE1-F343-5A701FE0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80" y="1526099"/>
            <a:ext cx="3159137" cy="23584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64D98-4B11-2C27-54EA-3856903A4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945251"/>
            <a:ext cx="2885404" cy="2120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08056-5E21-3374-F7FB-13FAFB835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964" y="4420071"/>
            <a:ext cx="2952355" cy="15823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C5E162-CFFD-3EA0-DBAD-9164AA7F1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65" y="4826088"/>
            <a:ext cx="2669669" cy="1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82C324-38C9-8D43-B9CF-BB1C50F6C7D4}" vid="{E77D58A1-DB36-8941-873E-0ACC69A37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898</Words>
  <Application>Microsoft Macintosh PowerPoint</Application>
  <PresentationFormat>Breitbild</PresentationFormat>
  <Paragraphs>196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My Lato</vt:lpstr>
      <vt:lpstr>Wingdings</vt:lpstr>
      <vt:lpstr>Office Theme</vt:lpstr>
      <vt:lpstr>WoT WG/IG TPAC – Day 1</vt:lpstr>
      <vt:lpstr>Welcome &amp; Hello from Sevilla</vt:lpstr>
      <vt:lpstr>Please Respect</vt:lpstr>
      <vt:lpstr>IRC &amp; WoT TPAC Resources &amp; Minutes</vt:lpstr>
      <vt:lpstr>Topic Overview</vt:lpstr>
      <vt:lpstr>Thursday Sept 12 (4h)  TPAC Day 1</vt:lpstr>
      <vt:lpstr>WoT Dinner Tonight </vt:lpstr>
      <vt:lpstr>W3C WoT in a Nutshell</vt:lpstr>
      <vt:lpstr>WoT New Deliverables</vt:lpstr>
      <vt:lpstr>“WoT 2.0” Starting Soon</vt:lpstr>
      <vt:lpstr>Overview: TPAC Meetings (Joint, Breakouts, etc)</vt:lpstr>
      <vt:lpstr>Resources and WG/IG Co-Chairs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Mccool, Michael</dc:creator>
  <cp:lastModifiedBy>Kaebisch, Sebastian (T CED EWT-DE)</cp:lastModifiedBy>
  <cp:revision>104</cp:revision>
  <dcterms:created xsi:type="dcterms:W3CDTF">2021-03-09T15:46:26Z</dcterms:created>
  <dcterms:modified xsi:type="dcterms:W3CDTF">2023-09-14T12:18:53Z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2022-09-14T12:51:18Z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315e1026-0f03-44b9-862c-8e22fb9f420b</vt:lpwstr>
  </property>
  <property fmtid="{D5CDD505-2E9C-101B-9397-08002B2CF9AE}" pid="8" name="MSIP_Label_9d258917-277f-42cd-a3cd-14c4e9ee58bc_ContentBits">
    <vt:lpwstr>0</vt:lpwstr>
  </property>
</Properties>
</file>